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403" r:id="rId3"/>
    <p:sldId id="404" r:id="rId4"/>
    <p:sldId id="405" r:id="rId5"/>
    <p:sldId id="379" r:id="rId6"/>
    <p:sldId id="399" r:id="rId7"/>
    <p:sldId id="398" r:id="rId8"/>
    <p:sldId id="396" r:id="rId9"/>
    <p:sldId id="395" r:id="rId10"/>
    <p:sldId id="400" r:id="rId11"/>
    <p:sldId id="397" r:id="rId12"/>
    <p:sldId id="406" r:id="rId13"/>
    <p:sldId id="402" r:id="rId14"/>
    <p:sldId id="401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E3900"/>
    <a:srgbClr val="9AFF05"/>
    <a:srgbClr val="0D9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7" autoAdjust="0"/>
  </p:normalViewPr>
  <p:slideViewPr>
    <p:cSldViewPr snapToGrid="0">
      <p:cViewPr varScale="1">
        <p:scale>
          <a:sx n="98" d="100"/>
          <a:sy n="98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369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We are bringing OPEN DATA to the Internet </a:t>
            </a:r>
            <a:r>
              <a:rPr lang="en-US" sz="1100" dirty="0" err="1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Prosumer</a:t>
            </a:r>
            <a:r>
              <a:rPr lang="en-US" sz="1100" dirty="0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(Analysts -&gt;</a:t>
            </a:r>
            <a:r>
              <a:rPr lang="en-US" sz="1100" baseline="0" dirty="0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Spreadsheets freaks -&gt; Self-publishers -&gt; internet consumer that is a sports fan</a:t>
            </a:r>
            <a:endParaRPr lang="en-US" sz="1100" dirty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>
              <a:lnSpc>
                <a:spcPct val="80000"/>
              </a:lnSpc>
            </a:pPr>
            <a:endParaRPr lang="en-US" sz="600" dirty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93B780-9BCF-0E4E-B0B5-74BD1B1CE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993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504D8-1758-5E48-BF06-9A8010047C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869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4BFE6A-F1C0-A24B-B70E-7527AB937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6533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16D135-7A2F-4D4F-814E-9688E3F0B8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7818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DB8EFB-B088-8145-A63A-F011FE314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8538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71B63F-E1A6-4C47-B7C5-C92586E43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6006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88E704-DFF9-FF41-9D9F-CE3A348321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0499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9F9B5-A7C2-4140-9577-C2169EB5D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6025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043115-7E18-ED4A-A28B-A2D9BAFB3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147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B0390E-B716-4A4F-893D-30F2404FA9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2565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447C66-945F-6B46-B499-50D90369D8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24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1D8CB254-7E90-8F40-924A-F310442516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4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png"/><Relationship Id="rId5" Type="http://schemas.openxmlformats.org/officeDocument/2006/relationships/image" Target="../media/image41.jp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41.jp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cw.com/articles/2012/01/06/data.gov-popularity-soaring-gsa-report-says.aspx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489"/>
            <a:ext cx="4326511" cy="24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AutoShape 1"/>
          <p:cNvSpPr>
            <a:spLocks/>
          </p:cNvSpPr>
          <p:nvPr/>
        </p:nvSpPr>
        <p:spPr bwMode="auto">
          <a:xfrm>
            <a:off x="3560763" y="5307544"/>
            <a:ext cx="5583237" cy="809608"/>
          </a:xfrm>
          <a:prstGeom prst="roundRect">
            <a:avLst>
              <a:gd name="adj" fmla="val 2407"/>
            </a:avLst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3584575" y="5229756"/>
            <a:ext cx="5575300" cy="85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CEO	Diego May            </a:t>
            </a:r>
            <a:r>
              <a:rPr lang="en-US" sz="1800" u="sng" dirty="0" err="1" smtClean="0">
                <a:solidFill>
                  <a:srgbClr val="0000FF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Diego.May@Junar.com</a:t>
            </a:r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sym typeface="Calibri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sym typeface="Calibri" charset="0"/>
              </a:rPr>
              <a:t>(co-</a:t>
            </a:r>
            <a:r>
              <a:rPr lang="en-US" sz="1800" dirty="0" err="1" smtClean="0">
                <a:solidFill>
                  <a:schemeClr val="tx1"/>
                </a:solidFill>
                <a:latin typeface="Calibri" charset="0"/>
                <a:sym typeface="Calibri" charset="0"/>
              </a:rPr>
              <a:t>fundador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sym typeface="Calibri" charset="0"/>
              </a:rPr>
              <a:t>)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      617.888.0465</a:t>
            </a: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44549"/>
            <a:ext cx="334077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JUNAR  [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joo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ner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]  </a:t>
            </a:r>
          </a:p>
          <a:p>
            <a:pPr algn="l"/>
            <a:endParaRPr lang="en-US" sz="3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Verbo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Escuchar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, saber,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entender</a:t>
            </a:r>
            <a:endParaRPr lang="en-US" sz="1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6"/>
          <p:cNvSpPr>
            <a:spLocks/>
          </p:cNvSpPr>
          <p:nvPr/>
        </p:nvSpPr>
        <p:spPr bwMode="auto">
          <a:xfrm>
            <a:off x="2189341" y="2804552"/>
            <a:ext cx="2685328" cy="4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altLang="ja-JP" sz="2000" b="1" dirty="0" err="1" smtClean="0">
                <a:solidFill>
                  <a:srgbClr val="4F61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Plataforma</a:t>
            </a:r>
            <a:r>
              <a:rPr lang="en-US" altLang="ja-JP" sz="2000" b="1" dirty="0">
                <a:solidFill>
                  <a:srgbClr val="4F61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altLang="ja-JP" sz="2000" b="1" dirty="0" smtClean="0">
                <a:solidFill>
                  <a:srgbClr val="4F61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Open Data</a:t>
            </a:r>
            <a:endParaRPr lang="en-US" altLang="ja-JP" sz="2000" b="1" dirty="0" smtClean="0">
              <a:solidFill>
                <a:srgbClr val="4F6128"/>
              </a:solidFill>
              <a:latin typeface="Arial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338" y="1741099"/>
            <a:ext cx="755704" cy="75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965" y="1372660"/>
            <a:ext cx="284480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952" y="3398043"/>
            <a:ext cx="774700" cy="105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2416" y="3489457"/>
            <a:ext cx="800100" cy="93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5900" y="3645627"/>
            <a:ext cx="1308100" cy="698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0007"/>
          <a:stretch/>
        </p:blipFill>
        <p:spPr>
          <a:xfrm>
            <a:off x="55820" y="902830"/>
            <a:ext cx="6401267" cy="1023202"/>
          </a:xfrm>
          <a:prstGeom prst="rect">
            <a:avLst/>
          </a:prstGeom>
          <a:ln w="25400">
            <a:noFill/>
          </a:ln>
        </p:spPr>
      </p:pic>
      <p:sp>
        <p:nvSpPr>
          <p:cNvPr id="6" name="Rectangle 1"/>
          <p:cNvSpPr>
            <a:spLocks/>
          </p:cNvSpPr>
          <p:nvPr/>
        </p:nvSpPr>
        <p:spPr bwMode="auto">
          <a:xfrm>
            <a:off x="120650" y="30163"/>
            <a:ext cx="9029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Caso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2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: Global Entrepreneurship Monitor (GEM)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3" y="2545217"/>
            <a:ext cx="1034716" cy="10347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 bwMode="auto">
          <a:xfrm>
            <a:off x="1973614" y="1630110"/>
            <a:ext cx="454552" cy="1982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3" name="Straight Arrow Connector 12"/>
          <p:cNvCxnSpPr>
            <a:stCxn id="12" idx="2"/>
            <a:endCxn id="21" idx="0"/>
          </p:cNvCxnSpPr>
          <p:nvPr/>
        </p:nvCxnSpPr>
        <p:spPr bwMode="auto">
          <a:xfrm flipH="1">
            <a:off x="855585" y="1828335"/>
            <a:ext cx="1345305" cy="2535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2952975" y="1635458"/>
            <a:ext cx="424130" cy="206464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060" y="2329122"/>
            <a:ext cx="1337997" cy="434316"/>
          </a:xfrm>
          <a:prstGeom prst="rect">
            <a:avLst/>
          </a:prstGeom>
          <a:ln>
            <a:solidFill>
              <a:srgbClr val="0D9513"/>
            </a:solidFill>
          </a:ln>
        </p:spPr>
      </p:pic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 bwMode="auto">
          <a:xfrm>
            <a:off x="3377105" y="1738690"/>
            <a:ext cx="1562955" cy="8075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956170" y="1967166"/>
            <a:ext cx="1105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PDF files</a:t>
            </a:r>
            <a:endParaRPr lang="en-US" sz="2000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098" y="3122623"/>
            <a:ext cx="3743158" cy="1303459"/>
          </a:xfrm>
          <a:prstGeom prst="rect">
            <a:avLst/>
          </a:prstGeom>
          <a:ln>
            <a:solidFill>
              <a:srgbClr val="595959"/>
            </a:solidFill>
          </a:ln>
        </p:spPr>
      </p:pic>
      <p:sp>
        <p:nvSpPr>
          <p:cNvPr id="19" name="Rectangle 18"/>
          <p:cNvSpPr/>
          <p:nvPr/>
        </p:nvSpPr>
        <p:spPr bwMode="auto">
          <a:xfrm>
            <a:off x="2472793" y="1644061"/>
            <a:ext cx="374023" cy="17031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0" name="Straight Arrow Connector 19"/>
          <p:cNvCxnSpPr>
            <a:stCxn id="19" idx="2"/>
            <a:endCxn id="22" idx="0"/>
          </p:cNvCxnSpPr>
          <p:nvPr/>
        </p:nvCxnSpPr>
        <p:spPr bwMode="auto">
          <a:xfrm flipH="1">
            <a:off x="2480881" y="1814379"/>
            <a:ext cx="178924" cy="9363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17705" y="2081900"/>
            <a:ext cx="167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/>
              <a:t>Información</a:t>
            </a:r>
            <a:endParaRPr lang="en-US" sz="2400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2076588" y="2750719"/>
            <a:ext cx="808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DATA</a:t>
            </a:r>
            <a:endParaRPr lang="en-US" sz="2000" u="sng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94" y="5221472"/>
            <a:ext cx="1437364" cy="686457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775" y="5718718"/>
            <a:ext cx="712495" cy="464131"/>
          </a:xfrm>
          <a:prstGeom prst="rect">
            <a:avLst/>
          </a:prstGeom>
          <a:ln>
            <a:solidFill>
              <a:srgbClr val="595959"/>
            </a:solidFill>
          </a:ln>
        </p:spPr>
      </p:pic>
      <p:sp>
        <p:nvSpPr>
          <p:cNvPr id="25" name="Rectangle 24"/>
          <p:cNvSpPr/>
          <p:nvPr/>
        </p:nvSpPr>
        <p:spPr bwMode="auto">
          <a:xfrm>
            <a:off x="2057564" y="3169635"/>
            <a:ext cx="1136315" cy="1002631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6" name="Straight Arrow Connector 25"/>
          <p:cNvCxnSpPr>
            <a:stCxn id="25" idx="1"/>
            <a:endCxn id="27" idx="0"/>
          </p:cNvCxnSpPr>
          <p:nvPr/>
        </p:nvCxnSpPr>
        <p:spPr bwMode="auto">
          <a:xfrm flipH="1">
            <a:off x="766644" y="3670951"/>
            <a:ext cx="1290920" cy="7873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59595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12194" y="4458346"/>
            <a:ext cx="150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Acceso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</a:p>
          <a:p>
            <a:pPr algn="l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 de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datos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319508" y="3174987"/>
            <a:ext cx="1136315" cy="1002631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581452" y="3166971"/>
            <a:ext cx="1136315" cy="1002631"/>
          </a:xfrm>
          <a:prstGeom prst="rect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7009" y="5666696"/>
            <a:ext cx="1104501" cy="685070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2032748" y="5035175"/>
            <a:ext cx="121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Charts </a:t>
            </a:r>
          </a:p>
          <a:p>
            <a:pPr algn="l"/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dinámicos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28" idx="2"/>
            <a:endCxn id="34" idx="0"/>
          </p:cNvCxnSpPr>
          <p:nvPr/>
        </p:nvCxnSpPr>
        <p:spPr bwMode="auto">
          <a:xfrm flipH="1">
            <a:off x="2642129" y="4177618"/>
            <a:ext cx="1245537" cy="8575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29" idx="2"/>
            <a:endCxn id="37" idx="0"/>
          </p:cNvCxnSpPr>
          <p:nvPr/>
        </p:nvCxnSpPr>
        <p:spPr bwMode="auto">
          <a:xfrm flipH="1">
            <a:off x="4720904" y="4169602"/>
            <a:ext cx="428706" cy="5877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3803997" y="4757318"/>
            <a:ext cx="18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Datasets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pueden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descargar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2" name="Picture 5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18" y="6403225"/>
            <a:ext cx="413381" cy="454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7918" y="5443138"/>
            <a:ext cx="1989627" cy="856694"/>
          </a:xfrm>
          <a:prstGeom prst="rect">
            <a:avLst/>
          </a:prstGeom>
          <a:ln>
            <a:solidFill>
              <a:srgbClr val="660066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3275" y="5667746"/>
            <a:ext cx="1428219" cy="731612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66" name="TextBox 65"/>
          <p:cNvSpPr txBox="1"/>
          <p:nvPr/>
        </p:nvSpPr>
        <p:spPr>
          <a:xfrm>
            <a:off x="6768165" y="3183811"/>
            <a:ext cx="221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esto</a:t>
            </a:r>
            <a:r>
              <a:rPr lang="en-US" sz="3600" dirty="0" smtClean="0"/>
              <a:t> </a:t>
            </a:r>
            <a:r>
              <a:rPr lang="en-US" sz="3600" dirty="0" err="1" smtClean="0"/>
              <a:t>suficiente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3114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D135-7A2F-4D4F-814E-9688E3F0B8B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18" y="6403225"/>
            <a:ext cx="413381" cy="4547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52505" y="1617817"/>
            <a:ext cx="1887237" cy="398408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Geeks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 smtClean="0"/>
              <a:t>Académicos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 smtClean="0"/>
              <a:t>Gobiernos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 smtClean="0"/>
              <a:t>Estudiantes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 smtClean="0"/>
              <a:t>Ingenieros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Analistas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 smtClean="0"/>
              <a:t>Periodistas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 smtClean="0"/>
              <a:t>Empresarios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 smtClean="0"/>
              <a:t>Ciudadanos</a:t>
            </a:r>
            <a:endParaRPr lang="en-US" sz="2400" dirty="0"/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120650" y="30163"/>
            <a:ext cx="9029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Data.Gov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V2.0… 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25851" y="1617816"/>
            <a:ext cx="3432925" cy="423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704850" indent="-285750" algn="l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11049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56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201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390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848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/>
              <a:t>Datasets </a:t>
            </a:r>
            <a:r>
              <a:rPr lang="en-US" sz="2400" dirty="0" err="1" smtClean="0"/>
              <a:t>originales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err="1"/>
              <a:t>R</a:t>
            </a:r>
            <a:r>
              <a:rPr lang="en-US" sz="2400" dirty="0" err="1" smtClean="0"/>
              <a:t>esúmenes</a:t>
            </a:r>
            <a:r>
              <a:rPr lang="en-US" sz="2400" dirty="0" smtClean="0"/>
              <a:t> </a:t>
            </a:r>
            <a:r>
              <a:rPr lang="en-US" sz="2400" dirty="0" err="1" smtClean="0"/>
              <a:t>curados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Facilidades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compartir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Aplicaciones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usuario</a:t>
            </a:r>
            <a:r>
              <a:rPr lang="en-US" sz="2400" dirty="0" smtClean="0"/>
              <a:t> final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Acceso</a:t>
            </a:r>
            <a:r>
              <a:rPr lang="en-US" sz="2400" dirty="0" smtClean="0"/>
              <a:t> via API</a:t>
            </a:r>
          </a:p>
        </p:txBody>
      </p:sp>
      <p:pic>
        <p:nvPicPr>
          <p:cNvPr id="9" name="4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68" y="4413131"/>
            <a:ext cx="2226100" cy="2314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84" y="1510212"/>
            <a:ext cx="1163053" cy="380370"/>
          </a:xfrm>
          <a:prstGeom prst="rect">
            <a:avLst/>
          </a:prstGeom>
        </p:spPr>
      </p:pic>
      <p:pic>
        <p:nvPicPr>
          <p:cNvPr id="11" name="Picture 10" descr="Presupuesto Publico En Chile · Juna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91" y="2075530"/>
            <a:ext cx="2420585" cy="1254777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70352" y="3591670"/>
            <a:ext cx="1176000" cy="497660"/>
            <a:chOff x="1546461" y="5804522"/>
            <a:chExt cx="2065634" cy="83091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461" y="5804522"/>
              <a:ext cx="2065634" cy="830913"/>
            </a:xfrm>
            <a:prstGeom prst="rect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2429" y="5853262"/>
              <a:ext cx="664695" cy="19761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-41865" y="990922"/>
            <a:ext cx="1808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err="1" smtClean="0">
                <a:latin typeface="+mj-lt"/>
              </a:rPr>
              <a:t>Audiencias</a:t>
            </a:r>
            <a:endParaRPr lang="en-US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8026" y="990922"/>
            <a:ext cx="2653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err="1" smtClean="0">
                <a:latin typeface="+mj-lt"/>
              </a:rPr>
              <a:t>Tipos</a:t>
            </a:r>
            <a:r>
              <a:rPr lang="en-US" sz="2800" b="1" dirty="0" smtClean="0">
                <a:latin typeface="+mj-lt"/>
              </a:rPr>
              <a:t> de </a:t>
            </a:r>
            <a:r>
              <a:rPr lang="en-US" sz="2800" b="1" dirty="0" err="1" smtClean="0">
                <a:latin typeface="+mj-lt"/>
              </a:rPr>
              <a:t>accesos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4356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120650" y="30163"/>
            <a:ext cx="9029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Open Data 2.0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7" y="938062"/>
            <a:ext cx="4359666" cy="1933381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20" descr="Presupuesto Publico En Chile · Jun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41" y="3903579"/>
            <a:ext cx="5566195" cy="2885391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grpSp>
        <p:nvGrpSpPr>
          <p:cNvPr id="25" name="Group 24"/>
          <p:cNvGrpSpPr/>
          <p:nvPr/>
        </p:nvGrpSpPr>
        <p:grpSpPr>
          <a:xfrm>
            <a:off x="4716977" y="2138064"/>
            <a:ext cx="4297605" cy="1337725"/>
            <a:chOff x="3733807" y="2127348"/>
            <a:chExt cx="5280774" cy="1669229"/>
          </a:xfrm>
        </p:grpSpPr>
        <p:grpSp>
          <p:nvGrpSpPr>
            <p:cNvPr id="22" name="Group 21"/>
            <p:cNvGrpSpPr/>
            <p:nvPr/>
          </p:nvGrpSpPr>
          <p:grpSpPr>
            <a:xfrm>
              <a:off x="5839467" y="2222723"/>
              <a:ext cx="3175114" cy="1573854"/>
              <a:chOff x="5811857" y="2277947"/>
              <a:chExt cx="3175114" cy="1573854"/>
            </a:xfrm>
          </p:grpSpPr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8525" y="3135035"/>
                <a:ext cx="64770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9177" y="2403330"/>
                <a:ext cx="647700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1548" y="2437930"/>
                <a:ext cx="657269" cy="657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7654" y="2439827"/>
                <a:ext cx="601311" cy="590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7089" y="2367512"/>
                <a:ext cx="683518" cy="68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1629" y="3133903"/>
                <a:ext cx="620686" cy="6206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3183" y="3135255"/>
                <a:ext cx="633039" cy="633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5811857" y="2277947"/>
                <a:ext cx="3175114" cy="1573854"/>
              </a:xfrm>
              <a:prstGeom prst="rect">
                <a:avLst/>
              </a:prstGeom>
              <a:no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227631" y="3285771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…</a:t>
                </a:r>
                <a:endParaRPr lang="en-US" sz="2800" dirty="0"/>
              </a:p>
            </p:txBody>
          </p:sp>
        </p:grpSp>
        <p:sp>
          <p:nvSpPr>
            <p:cNvPr id="23" name="Freeform 22"/>
            <p:cNvSpPr/>
            <p:nvPr/>
          </p:nvSpPr>
          <p:spPr>
            <a:xfrm>
              <a:off x="3733807" y="2127348"/>
              <a:ext cx="1953802" cy="606189"/>
            </a:xfrm>
            <a:custGeom>
              <a:avLst/>
              <a:gdLst>
                <a:gd name="connsiteX0" fmla="*/ 0 w 883512"/>
                <a:gd name="connsiteY0" fmla="*/ 0 h 552230"/>
                <a:gd name="connsiteX1" fmla="*/ 179463 w 883512"/>
                <a:gd name="connsiteY1" fmla="*/ 303727 h 552230"/>
                <a:gd name="connsiteX2" fmla="*/ 883512 w 883512"/>
                <a:gd name="connsiteY2" fmla="*/ 552230 h 55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3512" h="552230">
                  <a:moveTo>
                    <a:pt x="0" y="0"/>
                  </a:moveTo>
                  <a:cubicBezTo>
                    <a:pt x="16105" y="105844"/>
                    <a:pt x="32211" y="211689"/>
                    <a:pt x="179463" y="303727"/>
                  </a:cubicBezTo>
                  <a:cubicBezTo>
                    <a:pt x="326715" y="395765"/>
                    <a:pt x="883512" y="552230"/>
                    <a:pt x="883512" y="552230"/>
                  </a:cubicBezTo>
                </a:path>
              </a:pathLst>
            </a:custGeom>
            <a:ln w="104775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4889807" y="2958805"/>
            <a:ext cx="855902" cy="828344"/>
          </a:xfrm>
          <a:custGeom>
            <a:avLst/>
            <a:gdLst>
              <a:gd name="connsiteX0" fmla="*/ 690244 w 690244"/>
              <a:gd name="connsiteY0" fmla="*/ 0 h 593647"/>
              <a:gd name="connsiteX1" fmla="*/ 303707 w 690244"/>
              <a:gd name="connsiteY1" fmla="*/ 207086 h 593647"/>
              <a:gd name="connsiteX2" fmla="*/ 0 w 690244"/>
              <a:gd name="connsiteY2" fmla="*/ 593647 h 59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244" h="593647">
                <a:moveTo>
                  <a:pt x="690244" y="0"/>
                </a:moveTo>
                <a:cubicBezTo>
                  <a:pt x="554496" y="54072"/>
                  <a:pt x="418748" y="108145"/>
                  <a:pt x="303707" y="207086"/>
                </a:cubicBezTo>
                <a:cubicBezTo>
                  <a:pt x="188666" y="306027"/>
                  <a:pt x="94333" y="449837"/>
                  <a:pt x="0" y="593647"/>
                </a:cubicBezTo>
              </a:path>
            </a:pathLst>
          </a:custGeom>
          <a:ln w="104775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26351" y="5171012"/>
            <a:ext cx="2065634" cy="830913"/>
            <a:chOff x="1546461" y="5804522"/>
            <a:chExt cx="2065634" cy="83091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46461" y="5804522"/>
              <a:ext cx="2065634" cy="830913"/>
            </a:xfrm>
            <a:prstGeom prst="rect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72429" y="5853262"/>
              <a:ext cx="664695" cy="197613"/>
            </a:xfrm>
            <a:prstGeom prst="rect">
              <a:avLst/>
            </a:prstGeom>
          </p:spPr>
        </p:pic>
      </p:grpSp>
      <p:sp>
        <p:nvSpPr>
          <p:cNvPr id="31" name="Freeform 30"/>
          <p:cNvSpPr/>
          <p:nvPr/>
        </p:nvSpPr>
        <p:spPr>
          <a:xfrm>
            <a:off x="2206215" y="4536709"/>
            <a:ext cx="1179068" cy="565115"/>
          </a:xfrm>
          <a:custGeom>
            <a:avLst/>
            <a:gdLst>
              <a:gd name="connsiteX0" fmla="*/ 690244 w 690244"/>
              <a:gd name="connsiteY0" fmla="*/ 0 h 593647"/>
              <a:gd name="connsiteX1" fmla="*/ 303707 w 690244"/>
              <a:gd name="connsiteY1" fmla="*/ 207086 h 593647"/>
              <a:gd name="connsiteX2" fmla="*/ 0 w 690244"/>
              <a:gd name="connsiteY2" fmla="*/ 593647 h 59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244" h="593647">
                <a:moveTo>
                  <a:pt x="690244" y="0"/>
                </a:moveTo>
                <a:cubicBezTo>
                  <a:pt x="554496" y="54072"/>
                  <a:pt x="418748" y="108145"/>
                  <a:pt x="303707" y="207086"/>
                </a:cubicBezTo>
                <a:cubicBezTo>
                  <a:pt x="188666" y="306027"/>
                  <a:pt x="94333" y="449837"/>
                  <a:pt x="0" y="593647"/>
                </a:cubicBezTo>
              </a:path>
            </a:pathLst>
          </a:custGeom>
          <a:ln w="104775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57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/>
          </p:cNvSpPr>
          <p:nvPr/>
        </p:nvSpPr>
        <p:spPr bwMode="auto">
          <a:xfrm>
            <a:off x="120650" y="30163"/>
            <a:ext cx="9029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Gracias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sp>
        <p:nvSpPr>
          <p:cNvPr id="10" name="AutoShape 1"/>
          <p:cNvSpPr>
            <a:spLocks/>
          </p:cNvSpPr>
          <p:nvPr/>
        </p:nvSpPr>
        <p:spPr bwMode="auto">
          <a:xfrm>
            <a:off x="3544888" y="4455018"/>
            <a:ext cx="5583237" cy="1921747"/>
          </a:xfrm>
          <a:prstGeom prst="roundRect">
            <a:avLst>
              <a:gd name="adj" fmla="val 2407"/>
            </a:avLst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3568700" y="4377230"/>
            <a:ext cx="5575300" cy="201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CEO	Diego May            </a:t>
            </a:r>
            <a:r>
              <a:rPr lang="en-US" sz="1800" u="sng" dirty="0" err="1" smtClean="0">
                <a:solidFill>
                  <a:srgbClr val="0000FF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Diego.May@Junar.com</a:t>
            </a:r>
            <a:r>
              <a:rPr lang="en-US" sz="1800" dirty="0" smtClean="0">
                <a:solidFill>
                  <a:schemeClr val="tx1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sym typeface="Calibri" charset="0"/>
              </a:rPr>
              <a:t>		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             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US	+1.617.888.0465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		              Chile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	+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56.9.8282.2627 </a:t>
            </a:r>
          </a:p>
          <a:p>
            <a:pPr algn="l"/>
            <a:r>
              <a:rPr lang="en-US" sz="18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www.AboutOpenData.com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Gobiernos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Instituciones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Empresas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)</a:t>
            </a:r>
          </a:p>
          <a:p>
            <a:pPr algn="l"/>
            <a:r>
              <a:rPr lang="en-US" sz="18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www.Junar.com</a:t>
            </a:r>
            <a:endParaRPr lang="en-US" sz="18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	(</a:t>
            </a:r>
            <a:r>
              <a:rPr lang="en-US" sz="18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Comunidad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datos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usuario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final)</a:t>
            </a: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18" y="6403225"/>
            <a:ext cx="413381" cy="454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06" y="1491290"/>
            <a:ext cx="4326511" cy="24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/>
          </p:cNvSpPr>
          <p:nvPr/>
        </p:nvSpPr>
        <p:spPr bwMode="auto">
          <a:xfrm>
            <a:off x="3161542" y="3426353"/>
            <a:ext cx="2685328" cy="4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altLang="ja-JP" sz="2000" b="1" dirty="0" err="1" smtClean="0">
                <a:solidFill>
                  <a:srgbClr val="4F61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Plataforma</a:t>
            </a:r>
            <a:r>
              <a:rPr lang="en-US" altLang="ja-JP" sz="2000" b="1" dirty="0">
                <a:solidFill>
                  <a:srgbClr val="4F61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altLang="ja-JP" sz="2000" b="1" dirty="0" smtClean="0">
                <a:solidFill>
                  <a:srgbClr val="4F61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Open Data</a:t>
            </a:r>
            <a:endParaRPr lang="en-US" altLang="ja-JP" sz="2000" b="1" dirty="0" smtClean="0">
              <a:solidFill>
                <a:srgbClr val="4F6128"/>
              </a:solidFill>
              <a:latin typeface="Arial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44" y="2362900"/>
            <a:ext cx="755704" cy="759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0277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D135-7A2F-4D4F-814E-9688E3F0B8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099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120650" y="30163"/>
            <a:ext cx="9029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Data.Gov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. </a:t>
            </a:r>
            <a:r>
              <a:rPr lang="en-US" sz="36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Estados</a:t>
            </a:r>
            <a:r>
              <a:rPr lang="en-US" sz="36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36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Unidos</a:t>
            </a:r>
            <a:endParaRPr 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99" y="1117068"/>
            <a:ext cx="5238464" cy="3090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7117" y="1946057"/>
            <a:ext cx="347688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2.35M datasets downloads</a:t>
            </a:r>
          </a:p>
          <a:p>
            <a:pPr algn="l"/>
            <a:r>
              <a:rPr lang="en-US" sz="2400" dirty="0" smtClean="0"/>
              <a:t>In a 16-month period</a:t>
            </a:r>
          </a:p>
          <a:p>
            <a:pPr algn="l"/>
            <a:r>
              <a:rPr lang="en-US" sz="2400" dirty="0" smtClean="0"/>
              <a:t>    </a:t>
            </a:r>
            <a:r>
              <a:rPr lang="en-US" sz="2000" dirty="0" smtClean="0"/>
              <a:t>~ 147,000 downloads / </a:t>
            </a:r>
            <a:r>
              <a:rPr lang="en-US" sz="2000" dirty="0" err="1" smtClean="0"/>
              <a:t>mo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67117" y="1008936"/>
            <a:ext cx="3377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390,000 datasets available</a:t>
            </a:r>
          </a:p>
          <a:p>
            <a:pPr algn="l"/>
            <a:r>
              <a:rPr lang="en-US" sz="2400" dirty="0" smtClean="0"/>
              <a:t>   </a:t>
            </a:r>
            <a:r>
              <a:rPr lang="en-US" sz="2000" dirty="0" smtClean="0"/>
              <a:t>check </a:t>
            </a:r>
            <a:r>
              <a:rPr lang="en-US" sz="2000" dirty="0" err="1" smtClean="0"/>
              <a:t>data.gov</a:t>
            </a:r>
            <a:endParaRPr lang="en-US" sz="2000" dirty="0" smtClean="0"/>
          </a:p>
        </p:txBody>
      </p:sp>
      <p:sp>
        <p:nvSpPr>
          <p:cNvPr id="8" name="TextBox 7">
            <a:hlinkClick r:id="rId3"/>
          </p:cNvPr>
          <p:cNvSpPr txBox="1"/>
          <p:nvPr/>
        </p:nvSpPr>
        <p:spPr>
          <a:xfrm>
            <a:off x="706579" y="4158038"/>
            <a:ext cx="49146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fcw.com</a:t>
            </a:r>
            <a:r>
              <a:rPr lang="en-US" sz="1100" dirty="0"/>
              <a:t>/articles/2012/01/06/</a:t>
            </a:r>
            <a:r>
              <a:rPr lang="en-US" sz="1100" dirty="0" err="1"/>
              <a:t>data.gov</a:t>
            </a:r>
            <a:r>
              <a:rPr lang="en-US" sz="1100" dirty="0"/>
              <a:t>-popularity-soaring-</a:t>
            </a:r>
            <a:r>
              <a:rPr lang="en-US" sz="1100" dirty="0" err="1"/>
              <a:t>gsa</a:t>
            </a:r>
            <a:r>
              <a:rPr lang="en-US" sz="1100" dirty="0"/>
              <a:t>-report-</a:t>
            </a:r>
            <a:r>
              <a:rPr lang="en-US" sz="1100" dirty="0" err="1"/>
              <a:t>says.aspx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86763" y="1133328"/>
            <a:ext cx="5216365" cy="3085929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7117" y="3313719"/>
            <a:ext cx="34768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1,000+ </a:t>
            </a:r>
            <a:r>
              <a:rPr lang="en-US" sz="2400" dirty="0" err="1" smtClean="0"/>
              <a:t>mashups</a:t>
            </a:r>
            <a:r>
              <a:rPr lang="en-US" sz="2400" dirty="0" smtClean="0"/>
              <a:t> and applications developed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000" dirty="0" smtClean="0"/>
              <a:t>check </a:t>
            </a:r>
            <a:r>
              <a:rPr lang="en-US" sz="2000" dirty="0" err="1" smtClean="0"/>
              <a:t>apps.gov</a:t>
            </a:r>
            <a:endParaRPr lang="en-US" sz="2000" dirty="0" smtClean="0"/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846" y="6429684"/>
            <a:ext cx="400153" cy="42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18" y="6403225"/>
            <a:ext cx="413381" cy="454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678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7" y="1015392"/>
            <a:ext cx="4910215" cy="1225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11" y="2284969"/>
            <a:ext cx="1327919" cy="1217259"/>
          </a:xfrm>
          <a:prstGeom prst="rect">
            <a:avLst/>
          </a:prstGeom>
          <a:ln w="25400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140" y="3175154"/>
            <a:ext cx="5715500" cy="509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00" y="3989435"/>
            <a:ext cx="6464300" cy="86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7118" y="5339406"/>
            <a:ext cx="6464300" cy="88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4345" y="5366380"/>
            <a:ext cx="1155861" cy="256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169" y="2337285"/>
            <a:ext cx="3603746" cy="217311"/>
          </a:xfrm>
          <a:prstGeom prst="rect">
            <a:avLst/>
          </a:prstGeom>
        </p:spPr>
      </p:pic>
      <p:sp>
        <p:nvSpPr>
          <p:cNvPr id="10" name="Rectangle 1"/>
          <p:cNvSpPr>
            <a:spLocks/>
          </p:cNvSpPr>
          <p:nvPr/>
        </p:nvSpPr>
        <p:spPr bwMode="auto">
          <a:xfrm>
            <a:off x="120650" y="30163"/>
            <a:ext cx="9029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Data.Gov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. </a:t>
            </a:r>
            <a:r>
              <a:rPr lang="en-US" sz="36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Europa</a:t>
            </a:r>
            <a:endParaRPr 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92729" y="1574347"/>
            <a:ext cx="1627070" cy="238136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332" y="3182025"/>
            <a:ext cx="2096396" cy="257724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30936" y="4015503"/>
            <a:ext cx="1778919" cy="270954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773130" y="5371815"/>
            <a:ext cx="938654" cy="277312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18" y="6403225"/>
            <a:ext cx="413381" cy="454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406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/>
          </p:cNvSpPr>
          <p:nvPr/>
        </p:nvSpPr>
        <p:spPr bwMode="auto">
          <a:xfrm>
            <a:off x="120650" y="30163"/>
            <a:ext cx="9029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Data.Gov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en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República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Dominicana</a:t>
            </a:r>
            <a:endParaRPr lang="en-US" sz="3600" b="1" u="sng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18" y="6403225"/>
            <a:ext cx="413381" cy="4547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80" y="1546782"/>
            <a:ext cx="5257598" cy="339020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Ley de </a:t>
            </a:r>
            <a:r>
              <a:rPr lang="en-US" sz="2400" dirty="0" err="1" smtClean="0"/>
              <a:t>Transparencia</a:t>
            </a:r>
            <a:r>
              <a:rPr lang="en-US" sz="2400" dirty="0" smtClean="0"/>
              <a:t> (</a:t>
            </a:r>
            <a:r>
              <a:rPr lang="en-US" sz="2400" dirty="0"/>
              <a:t>200-04)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Reglamento</a:t>
            </a:r>
            <a:r>
              <a:rPr lang="en-US" sz="2400" dirty="0" smtClean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aplicación</a:t>
            </a:r>
            <a:r>
              <a:rPr lang="en-US" sz="2400" dirty="0"/>
              <a:t> de la </a:t>
            </a:r>
            <a:r>
              <a:rPr lang="en-US" sz="2400" dirty="0" smtClean="0"/>
              <a:t>ley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Sitios</a:t>
            </a:r>
            <a:r>
              <a:rPr lang="en-US" sz="2400" dirty="0" smtClean="0"/>
              <a:t> </a:t>
            </a:r>
            <a:r>
              <a:rPr lang="en-US" sz="2400" dirty="0" err="1" smtClean="0"/>
              <a:t>Gob.do</a:t>
            </a:r>
            <a:r>
              <a:rPr lang="en-US" sz="2400" dirty="0" smtClean="0"/>
              <a:t> </a:t>
            </a:r>
            <a:r>
              <a:rPr lang="en-US" sz="2400" dirty="0" err="1" smtClean="0"/>
              <a:t>exponiendo</a:t>
            </a:r>
            <a:r>
              <a:rPr lang="en-US" sz="2400" dirty="0" smtClean="0"/>
              <a:t> PDFs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Mucha</a:t>
            </a:r>
            <a:r>
              <a:rPr lang="en-US" sz="2400" dirty="0" smtClean="0"/>
              <a:t> </a:t>
            </a:r>
            <a:r>
              <a:rPr lang="en-US" sz="2400" dirty="0" err="1" smtClean="0"/>
              <a:t>conciencia</a:t>
            </a:r>
            <a:r>
              <a:rPr lang="en-US" sz="24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Mucho </a:t>
            </a:r>
            <a:r>
              <a:rPr lang="en-US" sz="2400" dirty="0" err="1" smtClean="0"/>
              <a:t>inter</a:t>
            </a:r>
            <a:r>
              <a:rPr lang="en-US" sz="2400" dirty="0" err="1" smtClean="0"/>
              <a:t>és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Potencial</a:t>
            </a:r>
            <a:r>
              <a:rPr lang="en-US" sz="2400" dirty="0" smtClean="0"/>
              <a:t> de </a:t>
            </a:r>
            <a:r>
              <a:rPr lang="en-US" sz="2400" dirty="0" err="1" smtClean="0"/>
              <a:t>liderar</a:t>
            </a:r>
            <a:r>
              <a:rPr lang="en-US" sz="2400" dirty="0" smtClean="0"/>
              <a:t> la </a:t>
            </a:r>
            <a:r>
              <a:rPr lang="en-US" sz="2400" dirty="0" err="1" smtClean="0"/>
              <a:t>región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489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944"/>
            <a:ext cx="3795755" cy="496497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dirty="0" smtClean="0"/>
              <a:t>            Open Data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       </a:t>
            </a:r>
            <a:r>
              <a:rPr lang="en-US" sz="2800" dirty="0" err="1" smtClean="0"/>
              <a:t>Data.Gov</a:t>
            </a:r>
            <a:endParaRPr lang="en-US" sz="2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 smtClean="0"/>
              <a:t>   Data Deluge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Transparency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  </a:t>
            </a:r>
            <a:r>
              <a:rPr lang="en-US" sz="2800" b="1" dirty="0" smtClean="0"/>
              <a:t>Big Data</a:t>
            </a:r>
          </a:p>
          <a:p>
            <a:pPr marL="0" indent="0">
              <a:lnSpc>
                <a:spcPct val="110000"/>
              </a:lnSpc>
              <a:buNone/>
            </a:pPr>
            <a:endParaRPr lang="en-US" sz="800" b="1" dirty="0" smtClean="0"/>
          </a:p>
          <a:p>
            <a:pPr marL="0" indent="0">
              <a:lnSpc>
                <a:spcPct val="60000"/>
              </a:lnSpc>
              <a:buNone/>
            </a:pPr>
            <a:r>
              <a:rPr lang="en-US" sz="2800" dirty="0" smtClean="0"/>
              <a:t>   Internet of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2800" dirty="0"/>
              <a:t> </a:t>
            </a:r>
            <a:r>
              <a:rPr lang="en-US" sz="2800" dirty="0" smtClean="0"/>
              <a:t>  things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     </a:t>
            </a:r>
            <a:r>
              <a:rPr lang="en-US" sz="2800" b="1" dirty="0" smtClean="0"/>
              <a:t>Tim Berners-Lee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         Semantic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D135-7A2F-4D4F-814E-9688E3F0B8B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0" y="30163"/>
            <a:ext cx="915035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Conceptos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alrededor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de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Open Data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18" y="6403225"/>
            <a:ext cx="413381" cy="4547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70352" y="700335"/>
            <a:ext cx="3670160" cy="397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704850" indent="-285750" algn="l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11049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56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201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390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848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US" sz="2800" b="1" dirty="0" err="1" smtClean="0"/>
              <a:t>Infographics</a:t>
            </a:r>
            <a:endParaRPr lang="en-US" sz="2800" b="1" dirty="0" smtClean="0"/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US" sz="2800" dirty="0" smtClean="0"/>
              <a:t>          Data Visualization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en-US" sz="2800" dirty="0" smtClean="0"/>
              <a:t>               </a:t>
            </a:r>
            <a:r>
              <a:rPr lang="en-US" sz="2800" b="1" dirty="0" smtClean="0"/>
              <a:t>Real time web</a:t>
            </a:r>
          </a:p>
          <a:p>
            <a:pPr marL="0" indent="0">
              <a:buFont typeface="Arial" charset="0"/>
              <a:buNone/>
            </a:pPr>
            <a:endParaRPr lang="en-US" sz="400" b="1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2800" dirty="0" smtClean="0"/>
              <a:t>                  Data Literacy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1200" dirty="0" smtClean="0"/>
          </a:p>
          <a:p>
            <a:pPr marL="0" indent="0">
              <a:lnSpc>
                <a:spcPct val="60000"/>
              </a:lnSpc>
              <a:buFont typeface="Arial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</a:t>
            </a:r>
            <a:r>
              <a:rPr lang="en-US" sz="2800" b="1" dirty="0" smtClean="0"/>
              <a:t>Actionable</a:t>
            </a:r>
          </a:p>
          <a:p>
            <a:pPr marL="0" indent="0">
              <a:lnSpc>
                <a:spcPct val="60000"/>
              </a:lnSpc>
              <a:buFont typeface="Arial" charset="0"/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            Insights </a:t>
            </a:r>
          </a:p>
          <a:p>
            <a:pPr marL="0" indent="0">
              <a:lnSpc>
                <a:spcPct val="60000"/>
              </a:lnSpc>
              <a:buFont typeface="Arial" charset="0"/>
              <a:buNone/>
            </a:pPr>
            <a:endParaRPr lang="en-US" sz="800" b="1" dirty="0"/>
          </a:p>
          <a:p>
            <a:pPr marL="0" indent="0">
              <a:lnSpc>
                <a:spcPct val="60000"/>
              </a:lnSpc>
              <a:buFont typeface="Arial" charset="0"/>
              <a:buNone/>
            </a:pPr>
            <a:r>
              <a:rPr lang="en-US" sz="2800" b="1" dirty="0" smtClean="0"/>
              <a:t>		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2420">
            <a:off x="3007912" y="2796637"/>
            <a:ext cx="986623" cy="748367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6764">
            <a:off x="3365415" y="1994908"/>
            <a:ext cx="1658378" cy="735441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24097" r="26794"/>
          <a:stretch/>
        </p:blipFill>
        <p:spPr>
          <a:xfrm>
            <a:off x="4919665" y="2400600"/>
            <a:ext cx="722266" cy="568034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3809709" y="2958832"/>
            <a:ext cx="4246859" cy="3377536"/>
            <a:chOff x="3809709" y="2958832"/>
            <a:chExt cx="4246859" cy="3377536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810" y="3540471"/>
              <a:ext cx="1678304" cy="1189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912" y="5154968"/>
              <a:ext cx="1652786" cy="1051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7736" y="4744400"/>
              <a:ext cx="1868832" cy="159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Freeform 1"/>
            <p:cNvSpPr/>
            <p:nvPr/>
          </p:nvSpPr>
          <p:spPr>
            <a:xfrm rot="734687">
              <a:off x="3809709" y="3642714"/>
              <a:ext cx="502379" cy="125611"/>
            </a:xfrm>
            <a:custGeom>
              <a:avLst/>
              <a:gdLst>
                <a:gd name="connsiteX0" fmla="*/ 0 w 502379"/>
                <a:gd name="connsiteY0" fmla="*/ 0 h 125611"/>
                <a:gd name="connsiteX1" fmla="*/ 69775 w 502379"/>
                <a:gd name="connsiteY1" fmla="*/ 41871 h 125611"/>
                <a:gd name="connsiteX2" fmla="*/ 209325 w 502379"/>
                <a:gd name="connsiteY2" fmla="*/ 69784 h 125611"/>
                <a:gd name="connsiteX3" fmla="*/ 348875 w 502379"/>
                <a:gd name="connsiteY3" fmla="*/ 69784 h 125611"/>
                <a:gd name="connsiteX4" fmla="*/ 502379 w 502379"/>
                <a:gd name="connsiteY4" fmla="*/ 125611 h 12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379" h="125611">
                  <a:moveTo>
                    <a:pt x="0" y="0"/>
                  </a:moveTo>
                  <a:cubicBezTo>
                    <a:pt x="17443" y="15120"/>
                    <a:pt x="34887" y="30240"/>
                    <a:pt x="69775" y="41871"/>
                  </a:cubicBezTo>
                  <a:cubicBezTo>
                    <a:pt x="104663" y="53502"/>
                    <a:pt x="162808" y="65132"/>
                    <a:pt x="209325" y="69784"/>
                  </a:cubicBezTo>
                  <a:cubicBezTo>
                    <a:pt x="255842" y="74436"/>
                    <a:pt x="300033" y="60479"/>
                    <a:pt x="348875" y="69784"/>
                  </a:cubicBezTo>
                  <a:cubicBezTo>
                    <a:pt x="397717" y="79089"/>
                    <a:pt x="502379" y="125611"/>
                    <a:pt x="502379" y="125611"/>
                  </a:cubicBezTo>
                </a:path>
              </a:pathLst>
            </a:custGeom>
            <a:ln w="50800">
              <a:solidFill>
                <a:schemeClr val="bg1">
                  <a:lumMod val="50000"/>
                </a:schemeClr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451638" y="2958832"/>
              <a:ext cx="265145" cy="558270"/>
            </a:xfrm>
            <a:custGeom>
              <a:avLst/>
              <a:gdLst>
                <a:gd name="connsiteX0" fmla="*/ 0 w 265145"/>
                <a:gd name="connsiteY0" fmla="*/ 0 h 558270"/>
                <a:gd name="connsiteX1" fmla="*/ 111640 w 265145"/>
                <a:gd name="connsiteY1" fmla="*/ 307048 h 558270"/>
                <a:gd name="connsiteX2" fmla="*/ 223280 w 265145"/>
                <a:gd name="connsiteY2" fmla="*/ 404745 h 558270"/>
                <a:gd name="connsiteX3" fmla="*/ 265145 w 265145"/>
                <a:gd name="connsiteY3" fmla="*/ 558270 h 55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145" h="558270">
                  <a:moveTo>
                    <a:pt x="0" y="0"/>
                  </a:moveTo>
                  <a:cubicBezTo>
                    <a:pt x="37213" y="119795"/>
                    <a:pt x="74427" y="239591"/>
                    <a:pt x="111640" y="307048"/>
                  </a:cubicBezTo>
                  <a:cubicBezTo>
                    <a:pt x="148853" y="374505"/>
                    <a:pt x="197696" y="362875"/>
                    <a:pt x="223280" y="404745"/>
                  </a:cubicBezTo>
                  <a:cubicBezTo>
                    <a:pt x="248864" y="446615"/>
                    <a:pt x="265145" y="558270"/>
                    <a:pt x="265145" y="558270"/>
                  </a:cubicBezTo>
                </a:path>
              </a:pathLst>
            </a:custGeom>
            <a:ln w="50800">
              <a:solidFill>
                <a:schemeClr val="bg1">
                  <a:lumMod val="50000"/>
                </a:schemeClr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177297" y="3056529"/>
              <a:ext cx="223280" cy="418703"/>
            </a:xfrm>
            <a:custGeom>
              <a:avLst/>
              <a:gdLst>
                <a:gd name="connsiteX0" fmla="*/ 223280 w 223280"/>
                <a:gd name="connsiteY0" fmla="*/ 0 h 418703"/>
                <a:gd name="connsiteX1" fmla="*/ 181415 w 223280"/>
                <a:gd name="connsiteY1" fmla="*/ 195395 h 418703"/>
                <a:gd name="connsiteX2" fmla="*/ 0 w 223280"/>
                <a:gd name="connsiteY2" fmla="*/ 418703 h 41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280" h="418703">
                  <a:moveTo>
                    <a:pt x="223280" y="0"/>
                  </a:moveTo>
                  <a:cubicBezTo>
                    <a:pt x="220954" y="62805"/>
                    <a:pt x="218628" y="125611"/>
                    <a:pt x="181415" y="195395"/>
                  </a:cubicBezTo>
                  <a:cubicBezTo>
                    <a:pt x="144202" y="265179"/>
                    <a:pt x="0" y="418703"/>
                    <a:pt x="0" y="418703"/>
                  </a:cubicBezTo>
                </a:path>
              </a:pathLst>
            </a:custGeom>
            <a:ln w="50800">
              <a:solidFill>
                <a:schemeClr val="bg1">
                  <a:lumMod val="50000"/>
                </a:schemeClr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77297" y="4563858"/>
              <a:ext cx="164875" cy="432659"/>
            </a:xfrm>
            <a:custGeom>
              <a:avLst/>
              <a:gdLst>
                <a:gd name="connsiteX0" fmla="*/ 0 w 164875"/>
                <a:gd name="connsiteY0" fmla="*/ 0 h 432659"/>
                <a:gd name="connsiteX1" fmla="*/ 153505 w 164875"/>
                <a:gd name="connsiteY1" fmla="*/ 223308 h 432659"/>
                <a:gd name="connsiteX2" fmla="*/ 153505 w 164875"/>
                <a:gd name="connsiteY2" fmla="*/ 432659 h 43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875" h="432659">
                  <a:moveTo>
                    <a:pt x="0" y="0"/>
                  </a:moveTo>
                  <a:cubicBezTo>
                    <a:pt x="63960" y="75599"/>
                    <a:pt x="127921" y="151198"/>
                    <a:pt x="153505" y="223308"/>
                  </a:cubicBezTo>
                  <a:cubicBezTo>
                    <a:pt x="179089" y="295418"/>
                    <a:pt x="153505" y="432659"/>
                    <a:pt x="153505" y="432659"/>
                  </a:cubicBezTo>
                </a:path>
              </a:pathLst>
            </a:custGeom>
            <a:ln w="50800">
              <a:solidFill>
                <a:schemeClr val="bg1">
                  <a:lumMod val="50000"/>
                </a:schemeClr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358712" y="4438248"/>
              <a:ext cx="1004758" cy="348919"/>
            </a:xfrm>
            <a:custGeom>
              <a:avLst/>
              <a:gdLst>
                <a:gd name="connsiteX0" fmla="*/ 0 w 1004758"/>
                <a:gd name="connsiteY0" fmla="*/ 0 h 348919"/>
                <a:gd name="connsiteX1" fmla="*/ 362829 w 1004758"/>
                <a:gd name="connsiteY1" fmla="*/ 237265 h 348919"/>
                <a:gd name="connsiteX2" fmla="*/ 739614 w 1004758"/>
                <a:gd name="connsiteY2" fmla="*/ 279135 h 348919"/>
                <a:gd name="connsiteX3" fmla="*/ 1004758 w 1004758"/>
                <a:gd name="connsiteY3" fmla="*/ 348919 h 34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758" h="348919">
                  <a:moveTo>
                    <a:pt x="0" y="0"/>
                  </a:moveTo>
                  <a:cubicBezTo>
                    <a:pt x="119780" y="95371"/>
                    <a:pt x="239560" y="190743"/>
                    <a:pt x="362829" y="237265"/>
                  </a:cubicBezTo>
                  <a:cubicBezTo>
                    <a:pt x="486098" y="283788"/>
                    <a:pt x="632626" y="260526"/>
                    <a:pt x="739614" y="279135"/>
                  </a:cubicBezTo>
                  <a:cubicBezTo>
                    <a:pt x="846602" y="297744"/>
                    <a:pt x="1004758" y="348919"/>
                    <a:pt x="1004758" y="348919"/>
                  </a:cubicBezTo>
                </a:path>
              </a:pathLst>
            </a:custGeom>
            <a:ln w="50800">
              <a:solidFill>
                <a:schemeClr val="bg1">
                  <a:lumMod val="50000"/>
                </a:schemeClr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618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D135-7A2F-4D4F-814E-9688E3F0B8B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120650" y="30163"/>
            <a:ext cx="9029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1.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Que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es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Open Data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7535" y="1294323"/>
            <a:ext cx="7966689" cy="1404553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Open data </a:t>
            </a:r>
            <a:r>
              <a:rPr lang="en-US" sz="2400" i="1" dirty="0" err="1" smtClean="0"/>
              <a:t>es</a:t>
            </a:r>
            <a:r>
              <a:rPr lang="en-US" sz="2400" i="1" dirty="0" smtClean="0"/>
              <a:t> </a:t>
            </a:r>
            <a:r>
              <a:rPr lang="en-US" sz="2400" i="1" dirty="0"/>
              <a:t>data </a:t>
            </a:r>
            <a:r>
              <a:rPr lang="en-US" sz="2400" i="1" dirty="0" err="1" smtClean="0"/>
              <a:t>que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puede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usada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reusada</a:t>
            </a:r>
            <a:r>
              <a:rPr lang="en-US" sz="2400" i="1" dirty="0" smtClean="0"/>
              <a:t>, </a:t>
            </a:r>
            <a:r>
              <a:rPr lang="en-US" sz="2400" i="1" dirty="0" smtClean="0"/>
              <a:t>                        y re</a:t>
            </a:r>
            <a:r>
              <a:rPr lang="en-US" sz="2400" i="1" dirty="0" smtClean="0"/>
              <a:t>-</a:t>
            </a:r>
            <a:r>
              <a:rPr lang="en-US" sz="2400" i="1" dirty="0" err="1" smtClean="0"/>
              <a:t>distribuida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libremente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cualquier</a:t>
            </a:r>
            <a:r>
              <a:rPr lang="en-US" sz="2400" i="1" dirty="0" smtClean="0"/>
              <a:t> persona – </a:t>
            </a:r>
            <a:r>
              <a:rPr lang="en-US" sz="2400" i="1" dirty="0" err="1" smtClean="0"/>
              <a:t>sujeto</a:t>
            </a:r>
            <a:r>
              <a:rPr lang="en-US" sz="2400" i="1" dirty="0" smtClean="0"/>
              <a:t> a lo sumo a </a:t>
            </a:r>
            <a:r>
              <a:rPr lang="en-US" sz="2400" i="1" dirty="0" err="1" smtClean="0"/>
              <a:t>mencionar</a:t>
            </a:r>
            <a:r>
              <a:rPr lang="en-US" sz="2400" i="1" dirty="0" smtClean="0"/>
              <a:t> la </a:t>
            </a:r>
            <a:r>
              <a:rPr lang="en-US" sz="2400" i="1" dirty="0" err="1" smtClean="0"/>
              <a:t>fuente</a:t>
            </a:r>
            <a:r>
              <a:rPr lang="en-US" sz="2400" i="1" dirty="0" smtClean="0"/>
              <a:t> y </a:t>
            </a:r>
            <a:r>
              <a:rPr lang="en-US" sz="2400" i="1" dirty="0" err="1" smtClean="0"/>
              <a:t>compartir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resultados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2440" y="846704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OpenDefinition.org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2353" y="3056073"/>
            <a:ext cx="561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+</a:t>
            </a:r>
            <a:endParaRPr lang="en-US" sz="44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59350" y="3069313"/>
            <a:ext cx="7020046" cy="239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704850" indent="-285750" algn="l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1104900" indent="-228600" algn="l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56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201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390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848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se </a:t>
            </a:r>
            <a:r>
              <a:rPr lang="en-US" sz="2400" dirty="0" err="1" smtClean="0"/>
              <a:t>pueden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descubir</a:t>
            </a:r>
            <a:r>
              <a:rPr lang="en-US" sz="2400" dirty="0" smtClean="0"/>
              <a:t> </a:t>
            </a:r>
            <a:endParaRPr lang="en-US" sz="2400" u="sng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se </a:t>
            </a:r>
            <a:r>
              <a:rPr lang="en-US" sz="2400" dirty="0" err="1" smtClean="0"/>
              <a:t>pueden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utilizar</a:t>
            </a:r>
            <a:endParaRPr lang="en-US" sz="2400" u="sng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se </a:t>
            </a:r>
            <a:r>
              <a:rPr lang="en-US" sz="2400" dirty="0" err="1" smtClean="0"/>
              <a:t>pueden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compartir</a:t>
            </a:r>
            <a:endParaRPr lang="en-US" sz="2400" u="sng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pueden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generar</a:t>
            </a:r>
            <a:r>
              <a:rPr lang="en-US" sz="2400" u="sng" dirty="0" smtClean="0"/>
              <a:t> mas </a:t>
            </a:r>
            <a:r>
              <a:rPr lang="en-US" sz="2400" u="sng" dirty="0" err="1" smtClean="0"/>
              <a:t>datos</a:t>
            </a:r>
            <a:endParaRPr lang="en-US" sz="2400" u="sng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se </a:t>
            </a:r>
            <a:r>
              <a:rPr lang="en-US" sz="2400" dirty="0" err="1" smtClean="0"/>
              <a:t>pueden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transformar</a:t>
            </a:r>
            <a:r>
              <a:rPr lang="en-US" sz="2400" dirty="0" smtClean="0"/>
              <a:t> en </a:t>
            </a:r>
            <a:r>
              <a:rPr lang="en-US" sz="2400" dirty="0" err="1" smtClean="0"/>
              <a:t>aplicaciones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36625" y="5497231"/>
            <a:ext cx="34112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 smtClean="0"/>
              <a:t>DATA Web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72787" y="2937016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Schema.org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727817" y="5794654"/>
            <a:ext cx="502671" cy="26459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9363" y="5225766"/>
            <a:ext cx="1071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Gobiernos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8275" y="5444316"/>
            <a:ext cx="1229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Instituciones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0358" y="5689326"/>
            <a:ext cx="1295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Multilaterales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9445" y="5934334"/>
            <a:ext cx="744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NGOs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7643" y="6086734"/>
            <a:ext cx="968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Empresas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9577" y="5431087"/>
            <a:ext cx="1156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Empleados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Ciudadanos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Ingenieros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Left-Right Arrow 17"/>
          <p:cNvSpPr/>
          <p:nvPr/>
        </p:nvSpPr>
        <p:spPr bwMode="auto">
          <a:xfrm>
            <a:off x="7778189" y="5768196"/>
            <a:ext cx="251336" cy="198447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18" y="6403225"/>
            <a:ext cx="413381" cy="454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159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D135-7A2F-4D4F-814E-9688E3F0B8B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0" y="30163"/>
            <a:ext cx="915035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Evolución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de Open Data y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Data.Gov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…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18" y="6403225"/>
            <a:ext cx="413381" cy="4547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13276" y="1068248"/>
            <a:ext cx="2584985" cy="452755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800" dirty="0" smtClean="0"/>
              <a:t>Geeks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800" dirty="0" err="1" smtClean="0"/>
              <a:t>Académicos</a:t>
            </a:r>
            <a:endParaRPr lang="en-US" sz="28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800" dirty="0" err="1" smtClean="0"/>
              <a:t>Gobiernos</a:t>
            </a:r>
            <a:endParaRPr lang="en-US" sz="28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800" dirty="0" err="1" smtClean="0"/>
              <a:t>Estudiantes</a:t>
            </a:r>
            <a:endParaRPr lang="en-US" sz="28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800" dirty="0" err="1" smtClean="0"/>
              <a:t>Ingenieros</a:t>
            </a:r>
            <a:endParaRPr lang="en-US" sz="28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800" dirty="0" err="1"/>
              <a:t>Analistas</a:t>
            </a:r>
            <a:endParaRPr lang="en-US" sz="28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800" dirty="0" err="1" smtClean="0"/>
              <a:t>Periodistas</a:t>
            </a:r>
            <a:endParaRPr lang="en-US" sz="28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800" dirty="0" err="1" smtClean="0"/>
              <a:t>Empresarios</a:t>
            </a:r>
            <a:endParaRPr lang="en-US" sz="28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800" dirty="0" err="1" smtClean="0"/>
              <a:t>Ciudadanos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7352" y="2149331"/>
            <a:ext cx="1943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Web 1.0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436" y="3906758"/>
            <a:ext cx="1943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Web 2.0</a:t>
            </a:r>
            <a:endParaRPr lang="en-US" sz="40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735175" y="1158402"/>
            <a:ext cx="0" cy="199581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887575" y="1952824"/>
            <a:ext cx="0" cy="38810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6115511" y="1087493"/>
            <a:ext cx="23895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Open Data</a:t>
            </a:r>
          </a:p>
          <a:p>
            <a:pPr algn="l"/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Data.Gov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1.0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5455292" y="1185192"/>
            <a:ext cx="0" cy="152241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423158" y="2789086"/>
            <a:ext cx="2665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algn="l"/>
            <a:r>
              <a:rPr lang="en-US" sz="3600" dirty="0"/>
              <a:t>Open Data</a:t>
            </a:r>
          </a:p>
          <a:p>
            <a:pPr algn="l"/>
            <a:r>
              <a:rPr lang="en-US" sz="3600" dirty="0" err="1"/>
              <a:t>Data.Gov</a:t>
            </a:r>
            <a:r>
              <a:rPr lang="en-US" sz="3600" dirty="0"/>
              <a:t> 2.0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607692" y="1937743"/>
            <a:ext cx="0" cy="388109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Rounded Rectangle 30"/>
          <p:cNvSpPr/>
          <p:nvPr/>
        </p:nvSpPr>
        <p:spPr bwMode="auto">
          <a:xfrm>
            <a:off x="6251831" y="2721568"/>
            <a:ext cx="2846815" cy="1451502"/>
          </a:xfrm>
          <a:prstGeom prst="roundRect">
            <a:avLst>
              <a:gd name="adj" fmla="val 33160"/>
            </a:avLst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7563599" y="4326594"/>
            <a:ext cx="153504" cy="544313"/>
          </a:xfrm>
          <a:prstGeom prst="straightConnector1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</p:cxnSp>
      <p:sp>
        <p:nvSpPr>
          <p:cNvPr id="34" name="TextBox 33"/>
          <p:cNvSpPr txBox="1"/>
          <p:nvPr/>
        </p:nvSpPr>
        <p:spPr>
          <a:xfrm>
            <a:off x="7572938" y="4591768"/>
            <a:ext cx="75210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FF6600"/>
                </a:solidFill>
              </a:rPr>
              <a:t>?</a:t>
            </a:r>
            <a:endParaRPr lang="en-US" sz="115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60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2" grpId="0"/>
      <p:bldP spid="22" grpId="1"/>
      <p:bldP spid="26" grpId="0"/>
      <p:bldP spid="29" grpId="0"/>
      <p:bldP spid="31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D135-7A2F-4D4F-814E-9688E3F0B8B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057"/>
            <a:ext cx="5552857" cy="5289610"/>
          </a:xfrm>
          <a:prstGeom prst="rect">
            <a:avLst/>
          </a:prstGeom>
        </p:spPr>
      </p:pic>
      <p:sp>
        <p:nvSpPr>
          <p:cNvPr id="5" name="Rectangle 1"/>
          <p:cNvSpPr>
            <a:spLocks/>
          </p:cNvSpPr>
          <p:nvPr/>
        </p:nvSpPr>
        <p:spPr bwMode="auto">
          <a:xfrm>
            <a:off x="120650" y="30163"/>
            <a:ext cx="480545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Caso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1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: World Bank  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Wingdings"/>
              </a:rPr>
              <a:t>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236" y="55826"/>
            <a:ext cx="2945024" cy="614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225" y="3114304"/>
            <a:ext cx="3338729" cy="1430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470" y="1586578"/>
            <a:ext cx="2755900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255" y="1892370"/>
            <a:ext cx="2946400" cy="241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167" y="1143732"/>
            <a:ext cx="1082728" cy="471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76" y="1969152"/>
            <a:ext cx="5429796" cy="42426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55820" y="1912075"/>
            <a:ext cx="5456397" cy="435450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Seria</a:t>
            </a:r>
            <a:r>
              <a:rPr kumimoji="0" lang="en-US" sz="4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kumimoji="0" lang="en-US" sz="4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suficiente</a:t>
            </a:r>
            <a:r>
              <a:rPr kumimoji="0" lang="en-US" sz="4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con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Mostrar</a:t>
            </a:r>
            <a:r>
              <a:rPr lang="en-US" dirty="0" smtClean="0"/>
              <a:t> datasets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?</a:t>
            </a:r>
          </a:p>
        </p:txBody>
      </p:sp>
      <p:sp>
        <p:nvSpPr>
          <p:cNvPr id="13" name="Down Arrow 12"/>
          <p:cNvSpPr/>
          <p:nvPr/>
        </p:nvSpPr>
        <p:spPr bwMode="auto">
          <a:xfrm>
            <a:off x="7144949" y="2428475"/>
            <a:ext cx="279100" cy="488486"/>
          </a:xfrm>
          <a:prstGeom prst="downArrow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340319" y="4005588"/>
            <a:ext cx="4326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847136" y="4173069"/>
            <a:ext cx="283286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5861091" y="4340550"/>
            <a:ext cx="168855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Content Placeholder 7"/>
          <p:cNvSpPr>
            <a:spLocks noGrp="1"/>
          </p:cNvSpPr>
          <p:nvPr>
            <p:ph idx="1"/>
          </p:nvPr>
        </p:nvSpPr>
        <p:spPr>
          <a:xfrm>
            <a:off x="5927551" y="4815078"/>
            <a:ext cx="3087365" cy="13529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err="1" smtClean="0"/>
              <a:t>Tablas</a:t>
            </a:r>
            <a:r>
              <a:rPr lang="en-US" sz="1800" dirty="0" smtClean="0"/>
              <a:t> </a:t>
            </a:r>
            <a:r>
              <a:rPr lang="en-US" sz="1800" dirty="0" err="1" smtClean="0"/>
              <a:t>curadas</a:t>
            </a:r>
            <a:r>
              <a:rPr lang="en-US" sz="1800" dirty="0" smtClean="0"/>
              <a:t> y simples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Charts </a:t>
            </a:r>
            <a:r>
              <a:rPr lang="en-US" sz="1800" dirty="0" err="1" smtClean="0"/>
              <a:t>comunicando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err="1" smtClean="0"/>
              <a:t>Facilidades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compartir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err="1" smtClean="0"/>
              <a:t>Posibilidad</a:t>
            </a:r>
            <a:r>
              <a:rPr lang="en-US" sz="1800" dirty="0" smtClean="0"/>
              <a:t> de </a:t>
            </a:r>
            <a:r>
              <a:rPr lang="en-US" sz="1800" dirty="0" err="1" smtClean="0"/>
              <a:t>bajar</a:t>
            </a:r>
            <a:r>
              <a:rPr lang="en-US" sz="1800" dirty="0" smtClean="0"/>
              <a:t> dataset</a:t>
            </a:r>
          </a:p>
        </p:txBody>
      </p:sp>
      <p:pic>
        <p:nvPicPr>
          <p:cNvPr id="21" name="Picture 2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18" y="6403225"/>
            <a:ext cx="413381" cy="4547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 bwMode="auto">
          <a:xfrm>
            <a:off x="5701839" y="945931"/>
            <a:ext cx="3442161" cy="373189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56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20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D135-7A2F-4D4F-814E-9688E3F0B8B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" y="902830"/>
            <a:ext cx="6401267" cy="5117764"/>
          </a:xfrm>
          <a:prstGeom prst="rect">
            <a:avLst/>
          </a:prstGeom>
          <a:ln w="25400">
            <a:solidFill>
              <a:schemeClr val="bg1">
                <a:lumMod val="65000"/>
              </a:schemeClr>
            </a:solidFill>
          </a:ln>
        </p:spPr>
      </p:pic>
      <p:sp>
        <p:nvSpPr>
          <p:cNvPr id="6" name="Rectangle 1"/>
          <p:cNvSpPr>
            <a:spLocks/>
          </p:cNvSpPr>
          <p:nvPr/>
        </p:nvSpPr>
        <p:spPr bwMode="auto">
          <a:xfrm>
            <a:off x="120650" y="30163"/>
            <a:ext cx="9029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Caso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2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: Global Entrepreneurship Monitor (GEM)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875" y="1157289"/>
            <a:ext cx="1815927" cy="1313055"/>
          </a:xfrm>
          <a:prstGeom prst="rect">
            <a:avLst/>
          </a:prstGeom>
          <a:ln w="25400">
            <a:solidFill>
              <a:schemeClr val="bg1">
                <a:lumMod val="65000"/>
              </a:schemeClr>
            </a:solidFill>
          </a:ln>
        </p:spPr>
      </p:pic>
      <p:sp>
        <p:nvSpPr>
          <p:cNvPr id="3" name="Left Arrow 2"/>
          <p:cNvSpPr/>
          <p:nvPr/>
        </p:nvSpPr>
        <p:spPr bwMode="auto">
          <a:xfrm rot="18988967">
            <a:off x="2623535" y="1144454"/>
            <a:ext cx="823343" cy="307049"/>
          </a:xfrm>
          <a:prstGeom prst="leftArrow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 rot="19181581">
            <a:off x="3990018" y="4451080"/>
            <a:ext cx="823343" cy="307049"/>
          </a:xfrm>
          <a:prstGeom prst="leftArrow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18" y="6403225"/>
            <a:ext cx="413381" cy="454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185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ítulo y objeto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76923C"/>
      </a:accent1>
      <a:accent2>
        <a:srgbClr val="333399"/>
      </a:accent2>
      <a:accent3>
        <a:srgbClr val="FFFFFF"/>
      </a:accent3>
      <a:accent4>
        <a:srgbClr val="000000"/>
      </a:accent4>
      <a:accent5>
        <a:srgbClr val="BDC7A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ítulo y objetos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ítulo y objet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48322</TotalTime>
  <Pages>0</Pages>
  <Words>402</Words>
  <Characters>0</Characters>
  <Application>Microsoft Macintosh PowerPoint</Application>
  <PresentationFormat>On-screen Show (4:3)</PresentationFormat>
  <Lines>0</Lines>
  <Paragraphs>138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- Título y objetos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Daniel VCh</dc:creator>
  <cp:keywords/>
  <dc:description/>
  <cp:lastModifiedBy>Diego May</cp:lastModifiedBy>
  <cp:revision>419</cp:revision>
  <cp:lastPrinted>2011-10-11T19:42:43Z</cp:lastPrinted>
  <dcterms:modified xsi:type="dcterms:W3CDTF">2012-01-26T04:05:01Z</dcterms:modified>
</cp:coreProperties>
</file>